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18" r:id="rId10"/>
  </p:sldIdLst>
  <p:sldSz cx="10691813" cy="7559675"/>
  <p:notesSz cx="6797675" cy="9926638"/>
  <p:defaultTextStyle>
    <a:defPPr>
      <a:defRPr lang="en-GB"/>
    </a:defPPr>
    <a:lvl1pPr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1pPr>
    <a:lvl2pPr marL="742907" indent="-285733"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2pPr>
    <a:lvl3pPr marL="1142934" indent="-228587"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3pPr>
    <a:lvl4pPr marL="1600107" indent="-228587"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4pPr>
    <a:lvl5pPr marL="2057280" indent="-228587" algn="l" defTabSz="449237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5pPr>
    <a:lvl6pPr marL="2285867" algn="l" defTabSz="914347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6pPr>
    <a:lvl7pPr marL="2743041" algn="l" defTabSz="914347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7pPr>
    <a:lvl8pPr marL="3200214" algn="l" defTabSz="914347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8pPr>
    <a:lvl9pPr marL="3657387" algn="l" defTabSz="914347" rtl="0" eaLnBrk="1" latinLnBrk="0" hangingPunct="1">
      <a:defRPr sz="2400" kern="1200">
        <a:solidFill>
          <a:schemeClr val="bg1"/>
        </a:solidFill>
        <a:latin typeface="Times New Roman" pitchFamily="16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8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>
          <p15:clr>
            <a:srgbClr val="A4A3A4"/>
          </p15:clr>
        </p15:guide>
        <p15:guide id="2" pos="22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C72C8C"/>
    <a:srgbClr val="5EB32F"/>
    <a:srgbClr val="FFD44A"/>
    <a:srgbClr val="B2B2B2"/>
    <a:srgbClr val="EBF8FF"/>
    <a:srgbClr val="D9F1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48" autoAdjust="0"/>
    <p:restoredTop sz="92643" autoAdjust="0"/>
  </p:normalViewPr>
  <p:slideViewPr>
    <p:cSldViewPr>
      <p:cViewPr varScale="1">
        <p:scale>
          <a:sx n="85" d="100"/>
          <a:sy n="85" d="100"/>
        </p:scale>
        <p:origin x="84" y="96"/>
      </p:cViewPr>
      <p:guideLst>
        <p:guide orient="horz" pos="2381"/>
        <p:guide pos="872"/>
      </p:guideLst>
    </p:cSldViewPr>
  </p:slideViewPr>
  <p:outlineViewPr>
    <p:cViewPr varScale="1">
      <p:scale>
        <a:sx n="170" d="200"/>
        <a:sy n="170" d="200"/>
      </p:scale>
      <p:origin x="0" y="4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97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20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444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613" y="0"/>
            <a:ext cx="2945444" cy="496968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3044D8C2-6E0C-4B7D-89F7-AED7B9CD652B}" type="datetimeFigureOut">
              <a:rPr lang="sv-SE" smtClean="0"/>
              <a:pPr/>
              <a:t>2015-05-19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084"/>
            <a:ext cx="2945444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613" y="9428084"/>
            <a:ext cx="2945444" cy="496968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2D0882AA-8D61-4E5A-9AF7-2F4DD007513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0168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2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90" tIns="46095" rIns="92190" bIns="46095" anchor="ctr"/>
          <a:lstStyle/>
          <a:p>
            <a:endParaRPr lang="sv-SE" dirty="0"/>
          </a:p>
        </p:txBody>
      </p:sp>
      <p:sp>
        <p:nvSpPr>
          <p:cNvPr id="30723" name="AutoShape 2"/>
          <p:cNvSpPr>
            <a:spLocks noChangeArrowheads="1"/>
          </p:cNvSpPr>
          <p:nvPr/>
        </p:nvSpPr>
        <p:spPr bwMode="auto">
          <a:xfrm>
            <a:off x="2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2190" tIns="46095" rIns="92190" bIns="46095" anchor="ctr"/>
          <a:lstStyle/>
          <a:p>
            <a:endParaRPr lang="sv-S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1" y="1"/>
            <a:ext cx="2940585" cy="49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9" tIns="46458" rIns="93279" bIns="46458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52233" y="1"/>
            <a:ext cx="2940585" cy="493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9" tIns="46458" rIns="93279" bIns="46458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072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5175" y="744538"/>
            <a:ext cx="5264150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05170" y="4715629"/>
            <a:ext cx="4982478" cy="446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sv-SE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1" y="9432848"/>
            <a:ext cx="2940585" cy="49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9" tIns="46458" rIns="93279" bIns="46458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52233" y="9432848"/>
            <a:ext cx="2940585" cy="49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79" tIns="46458" rIns="93279" bIns="46458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FBF24BB-E049-4D40-A622-2B032F245E2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85138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07" indent="-285733"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2934" indent="-228587"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107" indent="-228587"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280" indent="-228587" algn="l" defTabSz="449237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86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5pPr>
            <a:lvl6pPr marL="2535220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6pPr>
            <a:lvl7pPr marL="2996169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7pPr>
            <a:lvl8pPr marL="3457118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8pPr>
            <a:lvl9pPr marL="3918067" indent="-230475" defTabSz="452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1346" algn="l"/>
                <a:tab pos="904293" algn="l"/>
                <a:tab pos="1357239" algn="l"/>
                <a:tab pos="1810186" algn="l"/>
                <a:tab pos="2263132" algn="l"/>
                <a:tab pos="2716079" algn="l"/>
                <a:tab pos="3169025" algn="l"/>
                <a:tab pos="3621972" algn="l"/>
                <a:tab pos="4074918" algn="l"/>
                <a:tab pos="4527865" algn="l"/>
                <a:tab pos="4980810" algn="l"/>
                <a:tab pos="5433757" algn="l"/>
                <a:tab pos="5886703" algn="l"/>
                <a:tab pos="6339650" algn="l"/>
                <a:tab pos="6792596" algn="l"/>
                <a:tab pos="7245543" algn="l"/>
                <a:tab pos="7698489" algn="l"/>
                <a:tab pos="8151436" algn="l"/>
                <a:tab pos="8604382" algn="l"/>
                <a:tab pos="9057329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fld id="{A9CA49DB-AA87-4287-8772-631DA6B3B751}" type="slidenum">
              <a:rPr lang="sv-SE" sz="1200">
                <a:solidFill>
                  <a:srgbClr val="000000"/>
                </a:solidFill>
              </a:rPr>
              <a:pPr eaLnBrk="1" hangingPunct="1"/>
              <a:t>9</a:t>
            </a:fld>
            <a:endParaRPr lang="sv-SE" sz="1200" dirty="0">
              <a:solidFill>
                <a:srgbClr val="000000"/>
              </a:solidFill>
            </a:endParaRPr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5175" y="744538"/>
            <a:ext cx="5265738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5170" y="4715631"/>
            <a:ext cx="4984098" cy="446635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201829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1690" y="2347913"/>
            <a:ext cx="9088437" cy="1620837"/>
          </a:xfrm>
        </p:spPr>
        <p:txBody>
          <a:bodyPr/>
          <a:lstStyle>
            <a:lvl1pPr algn="ctr">
              <a:defRPr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03375" y="4283075"/>
            <a:ext cx="7485063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173" indent="0" algn="ctr">
              <a:buNone/>
              <a:defRPr/>
            </a:lvl2pPr>
            <a:lvl3pPr marL="914347" indent="0" algn="ctr">
              <a:buNone/>
              <a:defRPr/>
            </a:lvl3pPr>
            <a:lvl4pPr marL="1371521" indent="0" algn="ctr">
              <a:buNone/>
              <a:defRPr/>
            </a:lvl4pPr>
            <a:lvl5pPr marL="1828694" indent="0" algn="ctr">
              <a:buNone/>
              <a:defRPr/>
            </a:lvl5pPr>
            <a:lvl6pPr marL="2285867" indent="0" algn="ctr">
              <a:buNone/>
              <a:defRPr/>
            </a:lvl6pPr>
            <a:lvl7pPr marL="2743041" indent="0" algn="ctr">
              <a:buNone/>
              <a:defRPr/>
            </a:lvl7pPr>
            <a:lvl8pPr marL="3200214" indent="0" algn="ctr">
              <a:buNone/>
              <a:defRPr/>
            </a:lvl8pPr>
            <a:lvl9pPr marL="3657387" indent="0" algn="ctr">
              <a:buNone/>
              <a:defRPr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572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582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616825" y="334963"/>
            <a:ext cx="2270125" cy="564356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01690" y="334963"/>
            <a:ext cx="6662737" cy="564356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036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90" y="334963"/>
            <a:ext cx="9085262" cy="12573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650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/>
          <a:p>
            <a:r>
              <a:rPr lang="sv-SE" dirty="0" smtClean="0"/>
              <a:t>www.inissiowww.inission.com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41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44550" y="4857752"/>
            <a:ext cx="90884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44550" y="3203575"/>
            <a:ext cx="90884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3" indent="0">
              <a:buNone/>
              <a:defRPr sz="1900"/>
            </a:lvl2pPr>
            <a:lvl3pPr marL="914347" indent="0">
              <a:buNone/>
              <a:defRPr sz="1600"/>
            </a:lvl3pPr>
            <a:lvl4pPr marL="1371521" indent="0">
              <a:buNone/>
              <a:defRPr sz="1400"/>
            </a:lvl4pPr>
            <a:lvl5pPr marL="1828694" indent="0">
              <a:buNone/>
              <a:defRPr sz="1400"/>
            </a:lvl5pPr>
            <a:lvl6pPr marL="2285867" indent="0">
              <a:buNone/>
              <a:defRPr sz="1400"/>
            </a:lvl6pPr>
            <a:lvl7pPr marL="2743041" indent="0">
              <a:buNone/>
              <a:defRPr sz="1400"/>
            </a:lvl7pPr>
            <a:lvl8pPr marL="3200214" indent="0">
              <a:buNone/>
              <a:defRPr sz="1400"/>
            </a:lvl8pPr>
            <a:lvl9pPr marL="3657387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6782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01690" y="1595440"/>
            <a:ext cx="4465637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19727" y="1595440"/>
            <a:ext cx="4467225" cy="4383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870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988" y="303215"/>
            <a:ext cx="9621837" cy="1258887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900" b="1"/>
            </a:lvl3pPr>
            <a:lvl4pPr marL="1371521" indent="0">
              <a:buNone/>
              <a:defRPr sz="1600" b="1"/>
            </a:lvl4pPr>
            <a:lvl5pPr marL="1828694" indent="0">
              <a:buNone/>
              <a:defRPr sz="1600" b="1"/>
            </a:lvl5pPr>
            <a:lvl6pPr marL="2285867" indent="0">
              <a:buNone/>
              <a:defRPr sz="1600" b="1"/>
            </a:lvl6pPr>
            <a:lvl7pPr marL="2743041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430841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3" indent="0">
              <a:buNone/>
              <a:defRPr sz="2000" b="1"/>
            </a:lvl2pPr>
            <a:lvl3pPr marL="914347" indent="0">
              <a:buNone/>
              <a:defRPr sz="1900" b="1"/>
            </a:lvl3pPr>
            <a:lvl4pPr marL="1371521" indent="0">
              <a:buNone/>
              <a:defRPr sz="1600" b="1"/>
            </a:lvl4pPr>
            <a:lvl5pPr marL="1828694" indent="0">
              <a:buNone/>
              <a:defRPr sz="1600" b="1"/>
            </a:lvl5pPr>
            <a:lvl6pPr marL="2285867" indent="0">
              <a:buNone/>
              <a:defRPr sz="1600" b="1"/>
            </a:lvl6pPr>
            <a:lvl7pPr marL="2743041" indent="0">
              <a:buNone/>
              <a:defRPr sz="1600" b="1"/>
            </a:lvl7pPr>
            <a:lvl8pPr marL="3200214" indent="0">
              <a:buNone/>
              <a:defRPr sz="1600" b="1"/>
            </a:lvl8pPr>
            <a:lvl9pPr marL="3657387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430841" y="2397125"/>
            <a:ext cx="4725987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0020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511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sv-SE" dirty="0" smtClean="0"/>
              <a:t>www.inissio</a:t>
            </a:r>
            <a:r>
              <a:rPr lang="sv-SE" sz="1200" dirty="0" smtClean="0">
                <a:solidFill>
                  <a:srgbClr val="000000">
                    <a:tint val="75000"/>
                  </a:srgbClr>
                </a:solidFill>
              </a:rPr>
              <a:t>www.inission.com</a:t>
            </a:r>
            <a:endParaRPr lang="en-US" sz="1200" dirty="0" smtClean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4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79888" y="301627"/>
            <a:ext cx="5976937" cy="64515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534988" y="1581152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1" indent="0">
              <a:buNone/>
              <a:defRPr sz="900"/>
            </a:lvl4pPr>
            <a:lvl5pPr marL="1828694" indent="0">
              <a:buNone/>
              <a:defRPr sz="900"/>
            </a:lvl5pPr>
            <a:lvl6pPr marL="2285867" indent="0">
              <a:buNone/>
              <a:defRPr sz="900"/>
            </a:lvl6pPr>
            <a:lvl7pPr marL="2743041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30907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095500" y="5291140"/>
            <a:ext cx="6415088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095500" y="674688"/>
            <a:ext cx="6415088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173" indent="0">
              <a:buNone/>
              <a:defRPr sz="2800"/>
            </a:lvl2pPr>
            <a:lvl3pPr marL="914347" indent="0">
              <a:buNone/>
              <a:defRPr sz="2400"/>
            </a:lvl3pPr>
            <a:lvl4pPr marL="1371521" indent="0">
              <a:buNone/>
              <a:defRPr sz="2000"/>
            </a:lvl4pPr>
            <a:lvl5pPr marL="1828694" indent="0">
              <a:buNone/>
              <a:defRPr sz="2000"/>
            </a:lvl5pPr>
            <a:lvl6pPr marL="2285867" indent="0">
              <a:buNone/>
              <a:defRPr sz="2000"/>
            </a:lvl6pPr>
            <a:lvl7pPr marL="2743041" indent="0">
              <a:buNone/>
              <a:defRPr sz="2000"/>
            </a:lvl7pPr>
            <a:lvl8pPr marL="3200214" indent="0">
              <a:buNone/>
              <a:defRPr sz="2000"/>
            </a:lvl8pPr>
            <a:lvl9pPr marL="3657387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095500" y="5916613"/>
            <a:ext cx="6415088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173" indent="0">
              <a:buNone/>
              <a:defRPr sz="1200"/>
            </a:lvl2pPr>
            <a:lvl3pPr marL="914347" indent="0">
              <a:buNone/>
              <a:defRPr sz="1000"/>
            </a:lvl3pPr>
            <a:lvl4pPr marL="1371521" indent="0">
              <a:buNone/>
              <a:defRPr sz="900"/>
            </a:lvl4pPr>
            <a:lvl5pPr marL="1828694" indent="0">
              <a:buNone/>
              <a:defRPr sz="900"/>
            </a:lvl5pPr>
            <a:lvl6pPr marL="2285867" indent="0">
              <a:buNone/>
              <a:defRPr sz="900"/>
            </a:lvl6pPr>
            <a:lvl7pPr marL="2743041" indent="0">
              <a:buNone/>
              <a:defRPr sz="900"/>
            </a:lvl7pPr>
            <a:lvl8pPr marL="3200214" indent="0">
              <a:buNone/>
              <a:defRPr sz="900"/>
            </a:lvl8pPr>
            <a:lvl9pPr marL="3657387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95378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01690" y="334963"/>
            <a:ext cx="9085262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4" tIns="46798" rIns="89994" bIns="467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1690" y="1595440"/>
            <a:ext cx="9085262" cy="438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4" tIns="46798" rIns="89994" bIns="46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8465" y="6970713"/>
            <a:ext cx="2105025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44923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3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2pPr>
      <a:lvl3pPr algn="l" defTabSz="44923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3pPr>
      <a:lvl4pPr algn="l" defTabSz="44923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4pPr>
      <a:lvl5pPr algn="l" defTabSz="44923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5pPr>
      <a:lvl6pPr marL="2514454" indent="-228587" algn="l" defTabSz="44923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6pPr>
      <a:lvl7pPr marL="2971626" indent="-228587" algn="l" defTabSz="44923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7pPr>
      <a:lvl8pPr marL="3428802" indent="-228587" algn="l" defTabSz="44923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8pPr>
      <a:lvl9pPr marL="3885974" indent="-228587" algn="l" defTabSz="449237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000" b="1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880" indent="-342880" algn="l" defTabSz="449237" rtl="0" eaLnBrk="0" fontAlgn="base" hangingPunct="0">
        <a:spcBef>
          <a:spcPct val="0"/>
        </a:spcBef>
        <a:spcAft>
          <a:spcPts val="1275"/>
        </a:spcAft>
        <a:buClr>
          <a:srgbClr val="000000"/>
        </a:buClr>
        <a:buSzPct val="100000"/>
        <a:buFont typeface="Times New Roman" pitchFamily="16" charset="0"/>
        <a:defRPr sz="2600" b="1">
          <a:solidFill>
            <a:srgbClr val="000000"/>
          </a:solidFill>
          <a:latin typeface="+mn-lt"/>
          <a:ea typeface="+mn-ea"/>
          <a:cs typeface="+mn-cs"/>
        </a:defRPr>
      </a:lvl1pPr>
      <a:lvl2pPr marL="742907" indent="-285733" algn="l" defTabSz="449237" rtl="0" eaLnBrk="0" fontAlgn="base" hangingPunct="0">
        <a:spcBef>
          <a:spcPct val="0"/>
        </a:spcBef>
        <a:spcAft>
          <a:spcPts val="813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2pPr>
      <a:lvl3pPr marL="1142934" indent="-228587" algn="l" defTabSz="449237" rtl="0" eaLnBrk="0" fontAlgn="base" hangingPunct="0">
        <a:spcBef>
          <a:spcPct val="0"/>
        </a:spcBef>
        <a:spcAft>
          <a:spcPts val="388"/>
        </a:spcAft>
        <a:buClr>
          <a:srgbClr val="000000"/>
        </a:buClr>
        <a:buSzPct val="100000"/>
        <a:buFont typeface="Times New Roman" pitchFamily="16" charset="0"/>
        <a:defRPr sz="1500" b="1">
          <a:solidFill>
            <a:srgbClr val="000000"/>
          </a:solidFill>
          <a:latin typeface="+mn-lt"/>
          <a:ea typeface="+mn-ea"/>
        </a:defRPr>
      </a:lvl3pPr>
      <a:lvl4pPr marL="1600107" indent="-228587" algn="l" defTabSz="449237" rtl="0" eaLnBrk="0" fontAlgn="base" hangingPunct="0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4pPr>
      <a:lvl5pPr marL="2057280" indent="-228587" algn="l" defTabSz="449237" rtl="0" eaLnBrk="0" fontAlgn="base" hangingPunct="0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5pPr>
      <a:lvl6pPr marL="2514454" indent="-228587" algn="l" defTabSz="449237" rtl="0" eaLnBrk="0" fontAlgn="base" hangingPunct="0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6pPr>
      <a:lvl7pPr marL="2971626" indent="-228587" algn="l" defTabSz="449237" rtl="0" eaLnBrk="0" fontAlgn="base" hangingPunct="0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7pPr>
      <a:lvl8pPr marL="3428802" indent="-228587" algn="l" defTabSz="449237" rtl="0" eaLnBrk="0" fontAlgn="base" hangingPunct="0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8pPr>
      <a:lvl9pPr marL="3885974" indent="-228587" algn="l" defTabSz="449237" rtl="0" eaLnBrk="0" fontAlgn="base" hangingPunct="0">
        <a:spcBef>
          <a:spcPct val="0"/>
        </a:spcBef>
        <a:spcAft>
          <a:spcPts val="50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3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7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1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4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7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1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4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87" algn="l" defTabSz="91434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00334" y="7270098"/>
            <a:ext cx="2227461" cy="493468"/>
          </a:xfrm>
          <a:prstGeom prst="rect">
            <a:avLst/>
          </a:prstGeom>
        </p:spPr>
        <p:txBody>
          <a:bodyPr/>
          <a:lstStyle/>
          <a:p>
            <a:fld id="{955E9D70-B92A-4816-B23F-53F5D2C28E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sz="3200" dirty="0"/>
              <a:t>Vad är riskanalys?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1690" y="2051645"/>
            <a:ext cx="9085262" cy="4383087"/>
          </a:xfrm>
        </p:spPr>
        <p:txBody>
          <a:bodyPr/>
          <a:lstStyle/>
          <a:p>
            <a:pPr marL="0" indent="0"/>
            <a:r>
              <a:rPr lang="sv-SE" altLang="en-US" dirty="0"/>
              <a:t>Iden med riskanalys är att </a:t>
            </a:r>
            <a:r>
              <a:rPr lang="sv-SE" altLang="en-US" i="1" dirty="0"/>
              <a:t>gemensamt </a:t>
            </a:r>
            <a:r>
              <a:rPr lang="sv-SE" altLang="en-US" dirty="0"/>
              <a:t>skapa: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altLang="en-US" dirty="0"/>
              <a:t> god framförhållning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altLang="en-US" dirty="0"/>
              <a:t> kontrollerad osäkerhet</a:t>
            </a:r>
          </a:p>
          <a:p>
            <a:pPr marL="0" indent="0"/>
            <a:r>
              <a:rPr lang="sv-SE" altLang="en-US" dirty="0"/>
              <a:t>för att öka möjligheterna att lyckas med projektet</a:t>
            </a:r>
          </a:p>
          <a:p>
            <a:pPr marL="0" indent="0"/>
            <a:endParaRPr lang="sv-SE" altLang="en-US" dirty="0"/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52838" y="7007225"/>
            <a:ext cx="3386137" cy="401638"/>
          </a:xfrm>
        </p:spPr>
        <p:txBody>
          <a:bodyPr anchor="ctr"/>
          <a:lstStyle/>
          <a:p>
            <a:pPr algn="ctr"/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</a:rPr>
              <a:t>www.inission.com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00334" y="7270098"/>
            <a:ext cx="2227461" cy="493468"/>
          </a:xfrm>
          <a:prstGeom prst="rect">
            <a:avLst/>
          </a:prstGeom>
        </p:spPr>
        <p:txBody>
          <a:bodyPr/>
          <a:lstStyle/>
          <a:p>
            <a:fld id="{544D4334-B590-4EC3-97AC-4B31984B9767}" type="slidenum">
              <a:rPr lang="en-US" altLang="en-US"/>
              <a:pPr/>
              <a:t>2</a:t>
            </a:fld>
            <a:endParaRPr lang="en-US" altLang="en-US"/>
          </a:p>
        </p:txBody>
      </p:sp>
      <p:pic>
        <p:nvPicPr>
          <p:cNvPr id="405506" name="Picture 2" descr="dice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418" y="1070812"/>
            <a:ext cx="8829312" cy="537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550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sz="3200" dirty="0"/>
              <a:t>Riskanalys är att:</a:t>
            </a:r>
          </a:p>
        </p:txBody>
      </p:sp>
      <p:sp>
        <p:nvSpPr>
          <p:cNvPr id="4055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91950" y="1907629"/>
            <a:ext cx="5441858" cy="44412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altLang="en-US" dirty="0"/>
              <a:t>Identifiera risker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altLang="en-US" dirty="0"/>
              <a:t>Bedöma</a:t>
            </a:r>
          </a:p>
          <a:p>
            <a:pPr marL="993988" lvl="1" indent="-342900">
              <a:buFont typeface="Arial" panose="020B0604020202020204" pitchFamily="34" charset="0"/>
              <a:buChar char="–"/>
            </a:pPr>
            <a:r>
              <a:rPr lang="sv-SE" altLang="en-US" sz="2400" dirty="0"/>
              <a:t>s</a:t>
            </a:r>
            <a:r>
              <a:rPr lang="sv-SE" altLang="en-US" sz="2400" dirty="0" smtClean="0"/>
              <a:t>annolikhet</a:t>
            </a:r>
            <a:endParaRPr lang="sv-SE" altLang="en-US" sz="2400" dirty="0"/>
          </a:p>
          <a:p>
            <a:pPr marL="993988" lvl="1" indent="-342900">
              <a:buFont typeface="Arial" panose="020B0604020202020204" pitchFamily="34" charset="0"/>
              <a:buChar char="–"/>
            </a:pPr>
            <a:r>
              <a:rPr lang="sv-SE" altLang="en-US" sz="2400" dirty="0"/>
              <a:t>konsekvens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altLang="en-US" dirty="0"/>
              <a:t>Genomföra</a:t>
            </a:r>
            <a:r>
              <a:rPr lang="sv-SE" altLang="en-US" dirty="0"/>
              <a:t> eller förbereda åtgärdsförslag</a:t>
            </a:r>
            <a:endParaRPr lang="sv-SE" altLang="en-US" dirty="0"/>
          </a:p>
        </p:txBody>
      </p:sp>
      <p:sp>
        <p:nvSpPr>
          <p:cNvPr id="405509" name="Text Box 5"/>
          <p:cNvSpPr txBox="1">
            <a:spLocks noChangeArrowheads="1"/>
          </p:cNvSpPr>
          <p:nvPr/>
        </p:nvSpPr>
        <p:spPr bwMode="auto">
          <a:xfrm>
            <a:off x="1536948" y="5597040"/>
            <a:ext cx="7648758" cy="471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b="1" dirty="0">
                <a:solidFill>
                  <a:schemeClr val="tx1"/>
                </a:solidFill>
                <a:latin typeface="+mj-lt"/>
              </a:rPr>
              <a:t>Ur två perspektiv: Affärsrisk/projektrisk </a:t>
            </a:r>
          </a:p>
        </p:txBody>
      </p:sp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1536949" y="5364013"/>
            <a:ext cx="7693307" cy="108802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 anchor="ctr"/>
          <a:lstStyle/>
          <a:p>
            <a:endParaRPr lang="en-US" sz="259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52838" y="7007225"/>
            <a:ext cx="3386137" cy="401638"/>
          </a:xfrm>
        </p:spPr>
        <p:txBody>
          <a:bodyPr anchor="ctr"/>
          <a:lstStyle/>
          <a:p>
            <a:pPr algn="ctr"/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</a:rPr>
              <a:t>www.inission.com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0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500334" y="7270098"/>
            <a:ext cx="2227461" cy="493468"/>
          </a:xfrm>
          <a:prstGeom prst="rect">
            <a:avLst/>
          </a:prstGeom>
        </p:spPr>
        <p:txBody>
          <a:bodyPr/>
          <a:lstStyle/>
          <a:p>
            <a:fld id="{E24B44E7-5F15-4DA9-AAE2-8F10C61BEF6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sz="3200" dirty="0"/>
              <a:t>Riskanalys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/>
            <a:r>
              <a:rPr lang="sv-SE" altLang="en-US" sz="2698" dirty="0"/>
              <a:t>Den enda sanna vetskap vi har om framtiden är att vi saknar vetskap om framtiden</a:t>
            </a:r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en-US" sz="2698" dirty="0"/>
              <a:t>Vi är intresserade </a:t>
            </a:r>
            <a:r>
              <a:rPr lang="sv-SE" altLang="en-US" sz="2698" dirty="0"/>
              <a:t>av </a:t>
            </a:r>
            <a:r>
              <a:rPr lang="sv-SE" altLang="en-US" sz="2698" dirty="0"/>
              <a:t>framtiden</a:t>
            </a:r>
            <a:r>
              <a:rPr lang="sv-SE" altLang="en-US" sz="2698" dirty="0"/>
              <a:t> </a:t>
            </a:r>
            <a:r>
              <a:rPr lang="sv-SE" altLang="en-US" sz="2698" dirty="0"/>
              <a:t>för att kunna påverka 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en-US" sz="2698" dirty="0"/>
              <a:t>Vi anar mer än vi är medvetna om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en-US" sz="2698" dirty="0"/>
              <a:t>Vi vet att framtiden medför förändringar</a:t>
            </a:r>
          </a:p>
        </p:txBody>
      </p:sp>
      <p:pic>
        <p:nvPicPr>
          <p:cNvPr id="406533" name="Picture 5" descr="PE01121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924" y="4168786"/>
            <a:ext cx="3108165" cy="278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11"/>
          <p:cNvSpPr txBox="1">
            <a:spLocks/>
          </p:cNvSpPr>
          <p:nvPr/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 anchor="ctr"/>
          <a:lstStyle>
            <a:defPPr>
              <a:defRPr lang="en-GB"/>
            </a:defPPr>
            <a:lvl1pPr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  <a:lvl2pPr marL="742907" indent="-285733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2pPr>
            <a:lvl3pPr marL="1142934" indent="-228587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3pPr>
            <a:lvl4pPr marL="1600107" indent="-228587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4pPr>
            <a:lvl5pPr marL="2057280" indent="-228587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5pPr>
            <a:lvl6pPr marL="2285867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6pPr>
            <a:lvl7pPr marL="2743041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7pPr>
            <a:lvl8pPr marL="3200214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8pPr>
            <a:lvl9pPr marL="3657387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9pPr>
          </a:lstStyle>
          <a:p>
            <a:pPr algn="ctr"/>
            <a:r>
              <a:rPr lang="sv-SE" sz="1200" smtClean="0">
                <a:solidFill>
                  <a:schemeClr val="tx1">
                    <a:tint val="75000"/>
                  </a:schemeClr>
                </a:solidFill>
              </a:rPr>
              <a:t>www.inission.com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/>
              <a:t>Riskanalys – När?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6826" y="2416256"/>
            <a:ext cx="2756912" cy="3766122"/>
          </a:xfrm>
        </p:spPr>
        <p:txBody>
          <a:bodyPr/>
          <a:lstStyle/>
          <a:p>
            <a:pPr marL="0" indent="0"/>
            <a:r>
              <a:rPr lang="sv-SE" altLang="en-US" sz="2159" dirty="0" smtClean="0"/>
              <a:t>Syfte:</a:t>
            </a:r>
            <a:endParaRPr lang="sv-SE" altLang="en-US" sz="2159" dirty="0"/>
          </a:p>
          <a:p>
            <a:pPr marL="0" indent="0"/>
            <a:r>
              <a:rPr lang="sv-SE" altLang="en-US" sz="2159" dirty="0"/>
              <a:t>Undersöka om förutsättningar finns för </a:t>
            </a:r>
            <a:r>
              <a:rPr lang="sv-SE" altLang="en-US" sz="2159" dirty="0" smtClean="0"/>
              <a:t>projektet</a:t>
            </a:r>
            <a:endParaRPr lang="sv-SE" altLang="en-US" sz="2159" dirty="0"/>
          </a:p>
          <a:p>
            <a:pPr marL="0" indent="0"/>
            <a:r>
              <a:rPr lang="sv-SE" altLang="en-US" sz="2159" dirty="0"/>
              <a:t>Inriktning på: </a:t>
            </a:r>
            <a:r>
              <a:rPr lang="sv-SE" altLang="en-US" sz="2159" dirty="0" smtClean="0"/>
              <a:t>Affärsrisk </a:t>
            </a:r>
            <a:r>
              <a:rPr lang="sv-SE" altLang="en-US" sz="2159" dirty="0"/>
              <a:t>och projektrisk</a:t>
            </a:r>
          </a:p>
        </p:txBody>
      </p:sp>
      <p:sp>
        <p:nvSpPr>
          <p:cNvPr id="407556" name="AutoShape 4"/>
          <p:cNvSpPr>
            <a:spLocks noChangeArrowheads="1"/>
          </p:cNvSpPr>
          <p:nvPr/>
        </p:nvSpPr>
        <p:spPr bwMode="auto">
          <a:xfrm>
            <a:off x="856716" y="1475581"/>
            <a:ext cx="1847079" cy="544871"/>
          </a:xfrm>
          <a:prstGeom prst="roundRect">
            <a:avLst>
              <a:gd name="adj" fmla="val 12208"/>
            </a:avLst>
          </a:prstGeom>
          <a:solidFill>
            <a:srgbClr val="FFFFFF"/>
          </a:solidFill>
          <a:ln w="698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590"/>
          </a:p>
        </p:txBody>
      </p:sp>
      <p:sp>
        <p:nvSpPr>
          <p:cNvPr id="407557" name="Rectangle 5"/>
          <p:cNvSpPr>
            <a:spLocks noChangeArrowheads="1"/>
          </p:cNvSpPr>
          <p:nvPr/>
        </p:nvSpPr>
        <p:spPr bwMode="auto">
          <a:xfrm>
            <a:off x="956095" y="1612655"/>
            <a:ext cx="1516441" cy="26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sv-SE" altLang="en-US" sz="1727" dirty="0">
                <a:solidFill>
                  <a:srgbClr val="000000"/>
                </a:solidFill>
                <a:latin typeface="+mn-lt"/>
              </a:rPr>
              <a:t>Projektinitiering</a:t>
            </a:r>
            <a:endParaRPr lang="sv-SE" altLang="en-US" sz="1727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7558" name="AutoShape 6"/>
          <p:cNvSpPr>
            <a:spLocks noChangeArrowheads="1"/>
          </p:cNvSpPr>
          <p:nvPr/>
        </p:nvSpPr>
        <p:spPr bwMode="auto">
          <a:xfrm>
            <a:off x="3055049" y="1475581"/>
            <a:ext cx="1512959" cy="544871"/>
          </a:xfrm>
          <a:prstGeom prst="roundRect">
            <a:avLst>
              <a:gd name="adj" fmla="val 12208"/>
            </a:avLst>
          </a:prstGeom>
          <a:solidFill>
            <a:srgbClr val="FFFFFF"/>
          </a:solidFill>
          <a:ln w="698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590"/>
          </a:p>
        </p:txBody>
      </p:sp>
      <p:sp>
        <p:nvSpPr>
          <p:cNvPr id="407559" name="Rectangle 7"/>
          <p:cNvSpPr>
            <a:spLocks noChangeArrowheads="1"/>
          </p:cNvSpPr>
          <p:nvPr/>
        </p:nvSpPr>
        <p:spPr bwMode="auto">
          <a:xfrm>
            <a:off x="3228105" y="1612655"/>
            <a:ext cx="1118896" cy="26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sv-SE" altLang="en-US" sz="1727" dirty="0">
                <a:solidFill>
                  <a:srgbClr val="000000"/>
                </a:solidFill>
                <a:latin typeface="+mn-lt"/>
              </a:rPr>
              <a:t>Projektstart</a:t>
            </a:r>
            <a:endParaRPr lang="sv-SE" altLang="en-US" sz="1727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7560" name="AutoShape 8"/>
          <p:cNvSpPr>
            <a:spLocks noChangeArrowheads="1"/>
          </p:cNvSpPr>
          <p:nvPr/>
        </p:nvSpPr>
        <p:spPr bwMode="auto">
          <a:xfrm>
            <a:off x="4956958" y="1475581"/>
            <a:ext cx="2928254" cy="544871"/>
          </a:xfrm>
          <a:prstGeom prst="roundRect">
            <a:avLst>
              <a:gd name="adj" fmla="val 12208"/>
            </a:avLst>
          </a:prstGeom>
          <a:solidFill>
            <a:srgbClr val="FFFFFF"/>
          </a:solidFill>
          <a:ln w="698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590"/>
          </a:p>
        </p:txBody>
      </p:sp>
      <p:sp>
        <p:nvSpPr>
          <p:cNvPr id="407561" name="Rectangle 9"/>
          <p:cNvSpPr>
            <a:spLocks noChangeArrowheads="1"/>
          </p:cNvSpPr>
          <p:nvPr/>
        </p:nvSpPr>
        <p:spPr bwMode="auto">
          <a:xfrm>
            <a:off x="5345906" y="1619597"/>
            <a:ext cx="2119170" cy="26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sv-SE" altLang="en-US" sz="1727" dirty="0">
                <a:solidFill>
                  <a:srgbClr val="000000"/>
                </a:solidFill>
                <a:latin typeface="+mn-lt"/>
              </a:rPr>
              <a:t>Projektgenomförande</a:t>
            </a:r>
            <a:endParaRPr lang="sv-SE" altLang="en-US" sz="1727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7562" name="AutoShape 10"/>
          <p:cNvSpPr>
            <a:spLocks noChangeArrowheads="1"/>
          </p:cNvSpPr>
          <p:nvPr/>
        </p:nvSpPr>
        <p:spPr bwMode="auto">
          <a:xfrm>
            <a:off x="8238178" y="1475581"/>
            <a:ext cx="1674023" cy="544871"/>
          </a:xfrm>
          <a:prstGeom prst="roundRect">
            <a:avLst>
              <a:gd name="adj" fmla="val 12208"/>
            </a:avLst>
          </a:prstGeom>
          <a:solidFill>
            <a:srgbClr val="FFFFFF"/>
          </a:solidFill>
          <a:ln w="698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590"/>
          </a:p>
        </p:txBody>
      </p:sp>
      <p:sp>
        <p:nvSpPr>
          <p:cNvPr id="407563" name="Rectangle 11"/>
          <p:cNvSpPr>
            <a:spLocks noChangeArrowheads="1"/>
          </p:cNvSpPr>
          <p:nvPr/>
        </p:nvSpPr>
        <p:spPr bwMode="auto">
          <a:xfrm>
            <a:off x="8388960" y="1612655"/>
            <a:ext cx="1267976" cy="26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buClrTx/>
              <a:buFontTx/>
              <a:buNone/>
            </a:pPr>
            <a:r>
              <a:rPr lang="sv-SE" altLang="en-US" sz="1727" dirty="0">
                <a:solidFill>
                  <a:srgbClr val="000000"/>
                </a:solidFill>
                <a:latin typeface="+mn-lt"/>
              </a:rPr>
              <a:t>Projektavslut</a:t>
            </a:r>
            <a:endParaRPr lang="sv-SE" altLang="en-US" sz="1727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7564" name="Rectangle 12"/>
          <p:cNvSpPr>
            <a:spLocks noChangeArrowheads="1"/>
          </p:cNvSpPr>
          <p:nvPr/>
        </p:nvSpPr>
        <p:spPr bwMode="auto">
          <a:xfrm>
            <a:off x="4024851" y="2416256"/>
            <a:ext cx="2756911" cy="376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383" tIns="51692" rIns="103383" bIns="51692"/>
          <a:lstStyle>
            <a:lvl1pPr defTabSz="957263">
              <a:spcBef>
                <a:spcPct val="20000"/>
              </a:spcBef>
              <a:defRPr sz="2500" b="1">
                <a:solidFill>
                  <a:srgbClr val="B46B00"/>
                </a:solidFill>
                <a:latin typeface="Arial" panose="020B0604020202020204" pitchFamily="34" charset="0"/>
              </a:defRPr>
            </a:lvl1pPr>
            <a:lvl2pPr marL="738188" indent="-193675" defTabSz="957263">
              <a:buChar char="-"/>
              <a:defRPr b="1">
                <a:solidFill>
                  <a:srgbClr val="B46B00"/>
                </a:solidFill>
                <a:latin typeface="Arial" panose="020B0604020202020204" pitchFamily="34" charset="0"/>
              </a:defRPr>
            </a:lvl2pPr>
            <a:lvl3pPr marL="1436688" indent="-239713" defTabSz="957263">
              <a:spcBef>
                <a:spcPct val="40000"/>
              </a:spcBef>
              <a:buClr>
                <a:srgbClr val="000099"/>
              </a:buClr>
              <a:defRPr sz="19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792288" indent="-155575" defTabSz="957263">
              <a:spcBef>
                <a:spcPct val="40000"/>
              </a:spcBef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198688" indent="-203200" defTabSz="957263">
              <a:spcBef>
                <a:spcPct val="40000"/>
              </a:spcBef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655888" indent="-203200" defTabSz="957263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3113088" indent="-203200" defTabSz="957263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570288" indent="-203200" defTabSz="957263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4027488" indent="-203200" defTabSz="957263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v-SE" altLang="en-US" sz="2159" dirty="0" smtClean="0">
                <a:solidFill>
                  <a:schemeClr val="tx1"/>
                </a:solidFill>
              </a:rPr>
              <a:t>Syfte:</a:t>
            </a:r>
            <a:endParaRPr lang="sv-SE" altLang="en-US" sz="2159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v-SE" altLang="en-US" sz="2159" dirty="0">
                <a:solidFill>
                  <a:schemeClr val="tx1"/>
                </a:solidFill>
              </a:rPr>
              <a:t>Identifiera ”hela” riskbilden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sv-SE" altLang="en-US" sz="2159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sv-SE" altLang="en-US" sz="2159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v-SE" altLang="en-US" sz="2159" dirty="0" smtClean="0">
                <a:solidFill>
                  <a:schemeClr val="tx1"/>
                </a:solidFill>
              </a:rPr>
              <a:t>Inriktning </a:t>
            </a:r>
            <a:r>
              <a:rPr lang="sv-SE" altLang="en-US" sz="2159" dirty="0">
                <a:solidFill>
                  <a:schemeClr val="tx1"/>
                </a:solidFill>
              </a:rPr>
              <a:t>på: </a:t>
            </a:r>
            <a:br>
              <a:rPr lang="sv-SE" altLang="en-US" sz="2159" dirty="0">
                <a:solidFill>
                  <a:schemeClr val="tx1"/>
                </a:solidFill>
              </a:rPr>
            </a:br>
            <a:r>
              <a:rPr lang="sv-SE" altLang="en-US" sz="2159" dirty="0" smtClean="0">
                <a:solidFill>
                  <a:schemeClr val="tx1"/>
                </a:solidFill>
              </a:rPr>
              <a:t>Helhet</a:t>
            </a:r>
            <a:r>
              <a:rPr lang="sv-SE" altLang="en-US" sz="2159" dirty="0">
                <a:solidFill>
                  <a:schemeClr val="tx1"/>
                </a:solidFill>
              </a:rPr>
              <a:t>, åtgärder och gemensam syn, dvs kontrollerad osäkerhet</a:t>
            </a:r>
          </a:p>
        </p:txBody>
      </p:sp>
      <p:sp>
        <p:nvSpPr>
          <p:cNvPr id="407565" name="Rectangle 13"/>
          <p:cNvSpPr>
            <a:spLocks noChangeArrowheads="1"/>
          </p:cNvSpPr>
          <p:nvPr/>
        </p:nvSpPr>
        <p:spPr bwMode="auto">
          <a:xfrm>
            <a:off x="7362130" y="2389979"/>
            <a:ext cx="2756911" cy="3766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3383" tIns="51692" rIns="103383" bIns="51692"/>
          <a:lstStyle>
            <a:lvl1pPr defTabSz="957263">
              <a:spcBef>
                <a:spcPct val="20000"/>
              </a:spcBef>
              <a:defRPr sz="2500" b="1">
                <a:solidFill>
                  <a:srgbClr val="B46B00"/>
                </a:solidFill>
                <a:latin typeface="Arial" panose="020B0604020202020204" pitchFamily="34" charset="0"/>
              </a:defRPr>
            </a:lvl1pPr>
            <a:lvl2pPr marL="738188" indent="-193675" defTabSz="957263">
              <a:buChar char="-"/>
              <a:defRPr b="1">
                <a:solidFill>
                  <a:srgbClr val="B46B00"/>
                </a:solidFill>
                <a:latin typeface="Arial" panose="020B0604020202020204" pitchFamily="34" charset="0"/>
              </a:defRPr>
            </a:lvl2pPr>
            <a:lvl3pPr marL="1436688" indent="-239713" defTabSz="957263">
              <a:spcBef>
                <a:spcPct val="40000"/>
              </a:spcBef>
              <a:buClr>
                <a:srgbClr val="000099"/>
              </a:buClr>
              <a:defRPr sz="19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792288" indent="-155575" defTabSz="957263">
              <a:spcBef>
                <a:spcPct val="40000"/>
              </a:spcBef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198688" indent="-203200" defTabSz="957263">
              <a:spcBef>
                <a:spcPct val="40000"/>
              </a:spcBef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655888" indent="-203200" defTabSz="957263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3113088" indent="-203200" defTabSz="957263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570288" indent="-203200" defTabSz="957263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4027488" indent="-203200" defTabSz="957263" eaLnBrk="0" fontAlgn="base" hangingPunct="0">
              <a:spcBef>
                <a:spcPct val="40000"/>
              </a:spcBef>
              <a:spcAft>
                <a:spcPct val="0"/>
              </a:spcAft>
              <a:buChar char="•"/>
              <a:defRPr sz="1600" i="1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v-SE" altLang="en-US" sz="2159" dirty="0" smtClean="0">
                <a:solidFill>
                  <a:schemeClr val="tx1"/>
                </a:solidFill>
              </a:rPr>
              <a:t>Syfte:</a:t>
            </a:r>
            <a:endParaRPr lang="sv-SE" altLang="en-US" sz="2159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v-SE" altLang="en-US" sz="2159" dirty="0">
                <a:solidFill>
                  <a:schemeClr val="tx1"/>
                </a:solidFill>
              </a:rPr>
              <a:t>Hålla riskbilden aktuell</a:t>
            </a:r>
            <a:br>
              <a:rPr lang="sv-SE" altLang="en-US" sz="2159" dirty="0">
                <a:solidFill>
                  <a:schemeClr val="tx1"/>
                </a:solidFill>
              </a:rPr>
            </a:br>
            <a:endParaRPr lang="sv-SE" altLang="en-US" sz="2159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sv-SE" alt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sv-SE" altLang="en-US" sz="2159" dirty="0">
                <a:solidFill>
                  <a:schemeClr val="tx1"/>
                </a:solidFill>
              </a:rPr>
              <a:t>Inriktning på: </a:t>
            </a:r>
            <a:r>
              <a:rPr lang="sv-SE" altLang="en-US" sz="2159" dirty="0" smtClean="0">
                <a:solidFill>
                  <a:schemeClr val="tx1"/>
                </a:solidFill>
              </a:rPr>
              <a:t>Åtgärder</a:t>
            </a:r>
            <a:endParaRPr lang="sv-SE" altLang="en-US" sz="2159" dirty="0">
              <a:solidFill>
                <a:schemeClr val="tx1"/>
              </a:solidFill>
            </a:endParaRPr>
          </a:p>
        </p:txBody>
      </p:sp>
      <p:sp>
        <p:nvSpPr>
          <p:cNvPr id="407566" name="AutoShape 14"/>
          <p:cNvSpPr>
            <a:spLocks noChangeArrowheads="1"/>
          </p:cNvSpPr>
          <p:nvPr/>
        </p:nvSpPr>
        <p:spPr bwMode="auto">
          <a:xfrm rot="10800000">
            <a:off x="837868" y="2106123"/>
            <a:ext cx="466053" cy="46605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7139" tIns="50513" rIns="97139" bIns="50513" anchor="ctr"/>
          <a:lstStyle/>
          <a:p>
            <a:pPr algn="ctr">
              <a:buClrTx/>
              <a:buFontTx/>
              <a:buNone/>
            </a:pPr>
            <a:endParaRPr lang="sv-SE" altLang="en-US" sz="2590">
              <a:solidFill>
                <a:schemeClr val="tx1"/>
              </a:solidFill>
            </a:endParaRPr>
          </a:p>
        </p:txBody>
      </p:sp>
      <p:sp>
        <p:nvSpPr>
          <p:cNvPr id="407567" name="Text Box 15"/>
          <p:cNvSpPr txBox="1">
            <a:spLocks noChangeArrowheads="1"/>
          </p:cNvSpPr>
          <p:nvPr/>
        </p:nvSpPr>
        <p:spPr bwMode="auto">
          <a:xfrm>
            <a:off x="881410" y="2051645"/>
            <a:ext cx="362888" cy="50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 dirty="0"/>
              <a:t>1</a:t>
            </a:r>
          </a:p>
        </p:txBody>
      </p:sp>
      <p:sp>
        <p:nvSpPr>
          <p:cNvPr id="407568" name="AutoShape 16"/>
          <p:cNvSpPr>
            <a:spLocks noChangeArrowheads="1"/>
          </p:cNvSpPr>
          <p:nvPr/>
        </p:nvSpPr>
        <p:spPr bwMode="auto">
          <a:xfrm rot="10800000">
            <a:off x="3791824" y="2106123"/>
            <a:ext cx="466053" cy="46605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7139" tIns="50513" rIns="97139" bIns="50513" anchor="ctr"/>
          <a:lstStyle/>
          <a:p>
            <a:pPr algn="ctr">
              <a:buClrTx/>
              <a:buFontTx/>
              <a:buNone/>
            </a:pPr>
            <a:endParaRPr lang="sv-SE" altLang="en-US" sz="2590">
              <a:solidFill>
                <a:schemeClr val="tx1"/>
              </a:solidFill>
            </a:endParaRPr>
          </a:p>
        </p:txBody>
      </p:sp>
      <p:sp>
        <p:nvSpPr>
          <p:cNvPr id="407569" name="AutoShape 17"/>
          <p:cNvSpPr>
            <a:spLocks noChangeArrowheads="1"/>
          </p:cNvSpPr>
          <p:nvPr/>
        </p:nvSpPr>
        <p:spPr bwMode="auto">
          <a:xfrm rot="10800000">
            <a:off x="7133016" y="2106123"/>
            <a:ext cx="466053" cy="46605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7139" tIns="50513" rIns="97139" bIns="50513" anchor="ctr"/>
          <a:lstStyle/>
          <a:p>
            <a:pPr algn="ctr">
              <a:buClrTx/>
              <a:buFontTx/>
              <a:buNone/>
            </a:pPr>
            <a:endParaRPr lang="sv-SE" altLang="en-US" sz="2590">
              <a:solidFill>
                <a:schemeClr val="tx1"/>
              </a:solidFill>
            </a:endParaRPr>
          </a:p>
        </p:txBody>
      </p:sp>
      <p:sp>
        <p:nvSpPr>
          <p:cNvPr id="407570" name="Text Box 18"/>
          <p:cNvSpPr txBox="1">
            <a:spLocks noChangeArrowheads="1"/>
          </p:cNvSpPr>
          <p:nvPr/>
        </p:nvSpPr>
        <p:spPr bwMode="auto">
          <a:xfrm>
            <a:off x="3842551" y="2051645"/>
            <a:ext cx="362888" cy="50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 dirty="0"/>
              <a:t>2</a:t>
            </a:r>
          </a:p>
        </p:txBody>
      </p:sp>
      <p:sp>
        <p:nvSpPr>
          <p:cNvPr id="407571" name="Text Box 19"/>
          <p:cNvSpPr txBox="1">
            <a:spLocks noChangeArrowheads="1"/>
          </p:cNvSpPr>
          <p:nvPr/>
        </p:nvSpPr>
        <p:spPr bwMode="auto">
          <a:xfrm>
            <a:off x="7133016" y="2051645"/>
            <a:ext cx="466053" cy="50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 dirty="0"/>
              <a:t>3</a:t>
            </a:r>
          </a:p>
        </p:txBody>
      </p:sp>
      <p:sp>
        <p:nvSpPr>
          <p:cNvPr id="21" name="Footer Placeholder 11"/>
          <p:cNvSpPr txBox="1">
            <a:spLocks/>
          </p:cNvSpPr>
          <p:nvPr/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 anchor="ctr"/>
          <a:lstStyle>
            <a:defPPr>
              <a:defRPr lang="en-GB"/>
            </a:defPPr>
            <a:lvl1pPr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  <a:lvl2pPr marL="742907" indent="-285733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2pPr>
            <a:lvl3pPr marL="1142934" indent="-228587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3pPr>
            <a:lvl4pPr marL="1600107" indent="-228587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4pPr>
            <a:lvl5pPr marL="2057280" indent="-228587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5pPr>
            <a:lvl6pPr marL="2285867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6pPr>
            <a:lvl7pPr marL="2743041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7pPr>
            <a:lvl8pPr marL="3200214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8pPr>
            <a:lvl9pPr marL="3657387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9pPr>
          </a:lstStyle>
          <a:p>
            <a:pPr algn="ctr"/>
            <a:r>
              <a:rPr lang="sv-SE" sz="1200" smtClean="0">
                <a:solidFill>
                  <a:schemeClr val="tx1">
                    <a:tint val="75000"/>
                  </a:schemeClr>
                </a:solidFill>
              </a:rPr>
              <a:t>www.inission.com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8500334" y="7270098"/>
            <a:ext cx="2227461" cy="493468"/>
          </a:xfrm>
          <a:prstGeom prst="rect">
            <a:avLst/>
          </a:prstGeom>
        </p:spPr>
        <p:txBody>
          <a:bodyPr/>
          <a:lstStyle/>
          <a:p>
            <a:fld id="{1F00E522-3FF4-4637-8F9E-B74F67623E5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 err="1"/>
              <a:t>Minirisk</a:t>
            </a:r>
            <a:r>
              <a:rPr lang="sv-SE" altLang="en-US" dirty="0"/>
              <a:t> – Hur?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en-US" sz="2698" dirty="0"/>
              <a:t>Genomförs som </a:t>
            </a:r>
            <a:r>
              <a:rPr lang="sv-SE" altLang="en-US" sz="2698" dirty="0" smtClean="0"/>
              <a:t>workshop</a:t>
            </a:r>
            <a:endParaRPr lang="sv-SE" altLang="en-US" sz="2698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en-US" sz="2698" dirty="0"/>
              <a:t>Tar vanligtvis en dag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en-US" sz="2698" dirty="0"/>
              <a:t>Leds av neutral person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altLang="en-US" sz="2698" dirty="0"/>
              <a:t>Brett deltagande</a:t>
            </a:r>
          </a:p>
          <a:p>
            <a:endParaRPr lang="sv-SE" altLang="en-US" sz="2698" dirty="0"/>
          </a:p>
        </p:txBody>
      </p:sp>
      <p:sp>
        <p:nvSpPr>
          <p:cNvPr id="40858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14017" indent="-514017"/>
            <a:r>
              <a:rPr lang="sv-SE" altLang="en-US" sz="2698" dirty="0"/>
              <a:t>Aktiviteter</a:t>
            </a:r>
          </a:p>
          <a:p>
            <a:pPr marL="514017" indent="-514017">
              <a:buFontTx/>
              <a:buAutoNum type="arabicPeriod"/>
            </a:pPr>
            <a:r>
              <a:rPr lang="sv-SE" altLang="en-US" sz="2698" dirty="0"/>
              <a:t>Lista hinder och risker enskilt</a:t>
            </a:r>
          </a:p>
          <a:p>
            <a:pPr marL="514017" indent="-514017">
              <a:buFontTx/>
              <a:buAutoNum type="arabicPeriod"/>
            </a:pPr>
            <a:r>
              <a:rPr lang="sv-SE" altLang="en-US" sz="2698" dirty="0"/>
              <a:t>Gör gemensam lista</a:t>
            </a:r>
          </a:p>
          <a:p>
            <a:pPr marL="514017" indent="-514017">
              <a:buFontTx/>
              <a:buAutoNum type="arabicPeriod"/>
            </a:pPr>
            <a:r>
              <a:rPr lang="sv-SE" altLang="en-US" sz="2698" dirty="0"/>
              <a:t>Varför uppstår en risk?</a:t>
            </a:r>
          </a:p>
          <a:p>
            <a:pPr marL="514017" indent="-514017">
              <a:buFontTx/>
              <a:buAutoNum type="arabicPeriod"/>
            </a:pPr>
            <a:r>
              <a:rPr lang="sv-SE" altLang="en-US" sz="2698" dirty="0"/>
              <a:t>Prioritera</a:t>
            </a:r>
          </a:p>
          <a:p>
            <a:pPr marL="514017" indent="-514017">
              <a:buFontTx/>
              <a:buAutoNum type="arabicPeriod"/>
            </a:pPr>
            <a:r>
              <a:rPr lang="sv-SE" altLang="en-US" sz="2698" dirty="0"/>
              <a:t>Föreslå åtgärder</a:t>
            </a:r>
          </a:p>
        </p:txBody>
      </p:sp>
      <p:sp>
        <p:nvSpPr>
          <p:cNvPr id="6" name="Footer Placeholder 11"/>
          <p:cNvSpPr txBox="1">
            <a:spLocks/>
          </p:cNvSpPr>
          <p:nvPr/>
        </p:nvSpPr>
        <p:spPr>
          <a:xfrm>
            <a:off x="3652838" y="7007225"/>
            <a:ext cx="3386137" cy="401638"/>
          </a:xfrm>
          <a:prstGeom prst="rect">
            <a:avLst/>
          </a:prstGeom>
        </p:spPr>
        <p:txBody>
          <a:bodyPr anchor="ctr"/>
          <a:lstStyle>
            <a:defPPr>
              <a:defRPr lang="en-GB"/>
            </a:defPPr>
            <a:lvl1pPr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  <a:lvl2pPr marL="742907" indent="-285733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2pPr>
            <a:lvl3pPr marL="1142934" indent="-228587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3pPr>
            <a:lvl4pPr marL="1600107" indent="-228587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4pPr>
            <a:lvl5pPr marL="2057280" indent="-228587" algn="l" defTabSz="449237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5pPr>
            <a:lvl6pPr marL="2285867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6pPr>
            <a:lvl7pPr marL="2743041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7pPr>
            <a:lvl8pPr marL="3200214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8pPr>
            <a:lvl9pPr marL="3657387" algn="l" defTabSz="914347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9pPr>
          </a:lstStyle>
          <a:p>
            <a:pPr algn="ctr"/>
            <a:r>
              <a:rPr lang="sv-SE" sz="1200" smtClean="0">
                <a:solidFill>
                  <a:schemeClr val="tx1">
                    <a:tint val="75000"/>
                  </a:schemeClr>
                </a:solidFill>
              </a:rPr>
              <a:t>www.inission.com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0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00334" y="7270098"/>
            <a:ext cx="2227461" cy="493468"/>
          </a:xfrm>
          <a:prstGeom prst="rect">
            <a:avLst/>
          </a:prstGeom>
        </p:spPr>
        <p:txBody>
          <a:bodyPr/>
          <a:lstStyle/>
          <a:p>
            <a:fld id="{FC532B03-3C11-44EF-86D5-D085621112B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sz="3200" dirty="0" err="1"/>
              <a:t>Minirisk</a:t>
            </a:r>
            <a:r>
              <a:rPr lang="sv-SE" altLang="en-US" sz="3200" dirty="0"/>
              <a:t> - Prioritera</a:t>
            </a:r>
          </a:p>
        </p:txBody>
      </p:sp>
      <p:sp>
        <p:nvSpPr>
          <p:cNvPr id="409603" name="Rectangle 3"/>
          <p:cNvSpPr>
            <a:spLocks noChangeArrowheads="1"/>
          </p:cNvSpPr>
          <p:nvPr/>
        </p:nvSpPr>
        <p:spPr bwMode="auto">
          <a:xfrm>
            <a:off x="2314846" y="2606795"/>
            <a:ext cx="4585143" cy="3986894"/>
          </a:xfrm>
          <a:prstGeom prst="rect">
            <a:avLst/>
          </a:prstGeom>
          <a:gradFill rotWithShape="1">
            <a:gsLst>
              <a:gs pos="0">
                <a:srgbClr val="FF5050">
                  <a:alpha val="38000"/>
                </a:srgbClr>
              </a:gs>
              <a:gs pos="100000">
                <a:srgbClr val="00FF99">
                  <a:alpha val="39999"/>
                </a:srgbClr>
              </a:gs>
            </a:gsLst>
            <a:lin ang="27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 anchor="ctr"/>
          <a:lstStyle/>
          <a:p>
            <a:pPr algn="ctr">
              <a:buClrTx/>
              <a:buFontTx/>
              <a:buNone/>
            </a:pPr>
            <a:endParaRPr lang="sv-SE" altLang="en-US" sz="2590">
              <a:solidFill>
                <a:schemeClr val="tx1"/>
              </a:solidFill>
            </a:endParaRPr>
          </a:p>
        </p:txBody>
      </p:sp>
      <p:sp>
        <p:nvSpPr>
          <p:cNvPr id="409604" name="Line 4"/>
          <p:cNvSpPr>
            <a:spLocks noChangeShapeType="1"/>
          </p:cNvSpPr>
          <p:nvPr/>
        </p:nvSpPr>
        <p:spPr bwMode="auto">
          <a:xfrm>
            <a:off x="3791824" y="2707625"/>
            <a:ext cx="0" cy="3886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 anchor="ctr"/>
          <a:lstStyle/>
          <a:p>
            <a:endParaRPr lang="en-US" sz="2590"/>
          </a:p>
        </p:txBody>
      </p:sp>
      <p:sp>
        <p:nvSpPr>
          <p:cNvPr id="409605" name="Line 5"/>
          <p:cNvSpPr>
            <a:spLocks noChangeShapeType="1"/>
          </p:cNvSpPr>
          <p:nvPr/>
        </p:nvSpPr>
        <p:spPr bwMode="auto">
          <a:xfrm>
            <a:off x="5352510" y="2606795"/>
            <a:ext cx="8817" cy="39868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 anchor="ctr"/>
          <a:lstStyle/>
          <a:p>
            <a:endParaRPr lang="en-US" sz="2590"/>
          </a:p>
        </p:txBody>
      </p:sp>
      <p:sp>
        <p:nvSpPr>
          <p:cNvPr id="409606" name="Line 6"/>
          <p:cNvSpPr>
            <a:spLocks noChangeShapeType="1"/>
          </p:cNvSpPr>
          <p:nvPr/>
        </p:nvSpPr>
        <p:spPr bwMode="auto">
          <a:xfrm>
            <a:off x="2314846" y="3951576"/>
            <a:ext cx="458514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 anchor="ctr"/>
          <a:lstStyle/>
          <a:p>
            <a:endParaRPr lang="en-US" sz="2590"/>
          </a:p>
        </p:txBody>
      </p:sp>
      <p:sp>
        <p:nvSpPr>
          <p:cNvPr id="409607" name="Line 7"/>
          <p:cNvSpPr>
            <a:spLocks noChangeShapeType="1"/>
          </p:cNvSpPr>
          <p:nvPr/>
        </p:nvSpPr>
        <p:spPr bwMode="auto">
          <a:xfrm>
            <a:off x="2314846" y="5272632"/>
            <a:ext cx="458514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 anchor="ctr"/>
          <a:lstStyle/>
          <a:p>
            <a:endParaRPr lang="en-US" sz="2590"/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2307385" y="2676433"/>
            <a:ext cx="1509034" cy="89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 dirty="0">
                <a:solidFill>
                  <a:schemeClr val="tx1"/>
                </a:solidFill>
              </a:rPr>
              <a:t>1</a:t>
            </a:r>
          </a:p>
          <a:p>
            <a:pPr algn="ctr">
              <a:buClrTx/>
              <a:buFontTx/>
              <a:buNone/>
            </a:pPr>
            <a:r>
              <a:rPr lang="sv-SE" altLang="en-US" sz="2590" dirty="0">
                <a:solidFill>
                  <a:schemeClr val="tx1"/>
                </a:solidFill>
              </a:rPr>
              <a:t>Eliminera</a:t>
            </a:r>
          </a:p>
        </p:txBody>
      </p:sp>
      <p:sp>
        <p:nvSpPr>
          <p:cNvPr id="409609" name="Text Box 9"/>
          <p:cNvSpPr txBox="1">
            <a:spLocks noChangeArrowheads="1"/>
          </p:cNvSpPr>
          <p:nvPr/>
        </p:nvSpPr>
        <p:spPr bwMode="auto">
          <a:xfrm>
            <a:off x="3791823" y="2676433"/>
            <a:ext cx="1627765" cy="129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 dirty="0">
                <a:solidFill>
                  <a:schemeClr val="tx1"/>
                </a:solidFill>
              </a:rPr>
              <a:t>3</a:t>
            </a:r>
          </a:p>
          <a:p>
            <a:pPr algn="ctr">
              <a:buClrTx/>
              <a:buFontTx/>
              <a:buNone/>
            </a:pPr>
            <a:r>
              <a:rPr lang="sv-SE" altLang="en-US" sz="2590" dirty="0" smtClean="0">
                <a:solidFill>
                  <a:schemeClr val="tx1"/>
                </a:solidFill>
              </a:rPr>
              <a:t>Elim</a:t>
            </a:r>
            <a:r>
              <a:rPr lang="sv-SE" altLang="en-US" sz="2590" dirty="0">
                <a:solidFill>
                  <a:schemeClr val="tx1"/>
                </a:solidFill>
              </a:rPr>
              <a:t>inera/hant</a:t>
            </a:r>
            <a:r>
              <a:rPr lang="sv-SE" altLang="en-US" sz="2590" dirty="0" smtClean="0">
                <a:solidFill>
                  <a:schemeClr val="tx1"/>
                </a:solidFill>
              </a:rPr>
              <a:t>era</a:t>
            </a:r>
            <a:endParaRPr lang="sv-SE" altLang="en-US" sz="2590" dirty="0">
              <a:solidFill>
                <a:schemeClr val="tx1"/>
              </a:solidFill>
            </a:endParaRPr>
          </a:p>
        </p:txBody>
      </p:sp>
      <p:sp>
        <p:nvSpPr>
          <p:cNvPr id="409610" name="Text Box 10"/>
          <p:cNvSpPr txBox="1">
            <a:spLocks noChangeArrowheads="1"/>
          </p:cNvSpPr>
          <p:nvPr/>
        </p:nvSpPr>
        <p:spPr bwMode="auto">
          <a:xfrm>
            <a:off x="5515183" y="2676432"/>
            <a:ext cx="1342323" cy="129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 dirty="0">
                <a:solidFill>
                  <a:schemeClr val="tx1"/>
                </a:solidFill>
              </a:rPr>
              <a:t>3</a:t>
            </a:r>
          </a:p>
          <a:p>
            <a:pPr algn="ctr">
              <a:buClrTx/>
              <a:buFontTx/>
              <a:buNone/>
            </a:pPr>
            <a:r>
              <a:rPr lang="sv-SE" altLang="en-US" sz="2590" dirty="0" smtClean="0">
                <a:solidFill>
                  <a:schemeClr val="tx1"/>
                </a:solidFill>
              </a:rPr>
              <a:t>Hantera</a:t>
            </a:r>
            <a:r>
              <a:rPr lang="sv-SE" altLang="en-US" sz="2590" dirty="0" smtClean="0">
                <a:solidFill>
                  <a:schemeClr val="tx1"/>
                </a:solidFill>
              </a:rPr>
              <a:t>/</a:t>
            </a:r>
            <a:br>
              <a:rPr lang="sv-SE" altLang="en-US" sz="2590" dirty="0" smtClean="0">
                <a:solidFill>
                  <a:schemeClr val="tx1"/>
                </a:solidFill>
              </a:rPr>
            </a:br>
            <a:r>
              <a:rPr lang="sv-SE" altLang="en-US" sz="2590" dirty="0" smtClean="0">
                <a:solidFill>
                  <a:schemeClr val="tx1"/>
                </a:solidFill>
              </a:rPr>
              <a:t>bevaka</a:t>
            </a:r>
            <a:endParaRPr lang="sv-SE" altLang="en-US" sz="2590" dirty="0">
              <a:solidFill>
                <a:schemeClr val="tx1"/>
              </a:solidFill>
            </a:endParaRPr>
          </a:p>
        </p:txBody>
      </p:sp>
      <p:sp>
        <p:nvSpPr>
          <p:cNvPr id="409611" name="Text Box 11"/>
          <p:cNvSpPr txBox="1">
            <a:spLocks noChangeArrowheads="1"/>
          </p:cNvSpPr>
          <p:nvPr/>
        </p:nvSpPr>
        <p:spPr bwMode="auto">
          <a:xfrm>
            <a:off x="2261755" y="4030394"/>
            <a:ext cx="1602009" cy="129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 dirty="0">
                <a:solidFill>
                  <a:schemeClr val="tx1"/>
                </a:solidFill>
              </a:rPr>
              <a:t>2</a:t>
            </a:r>
          </a:p>
          <a:p>
            <a:pPr algn="ctr">
              <a:buClrTx/>
              <a:buFontTx/>
              <a:buNone/>
            </a:pPr>
            <a:r>
              <a:rPr lang="sv-SE" altLang="en-US" sz="2590" dirty="0" smtClean="0">
                <a:solidFill>
                  <a:schemeClr val="tx1"/>
                </a:solidFill>
              </a:rPr>
              <a:t>Eliminera/</a:t>
            </a:r>
            <a:r>
              <a:rPr lang="sv-SE" altLang="en-US" sz="2590" dirty="0">
                <a:solidFill>
                  <a:schemeClr val="tx1"/>
                </a:solidFill>
              </a:rPr>
              <a:t/>
            </a:r>
            <a:br>
              <a:rPr lang="sv-SE" altLang="en-US" sz="2590" dirty="0">
                <a:solidFill>
                  <a:schemeClr val="tx1"/>
                </a:solidFill>
              </a:rPr>
            </a:br>
            <a:r>
              <a:rPr lang="sv-SE" altLang="en-US" sz="2590" dirty="0" smtClean="0">
                <a:solidFill>
                  <a:schemeClr val="tx1"/>
                </a:solidFill>
              </a:rPr>
              <a:t>hantera</a:t>
            </a:r>
            <a:endParaRPr lang="sv-SE" altLang="en-US" sz="2590" dirty="0">
              <a:solidFill>
                <a:schemeClr val="tx1"/>
              </a:solidFill>
            </a:endParaRPr>
          </a:p>
        </p:txBody>
      </p:sp>
      <p:sp>
        <p:nvSpPr>
          <p:cNvPr id="409612" name="Text Box 12"/>
          <p:cNvSpPr txBox="1">
            <a:spLocks noChangeArrowheads="1"/>
          </p:cNvSpPr>
          <p:nvPr/>
        </p:nvSpPr>
        <p:spPr bwMode="auto">
          <a:xfrm>
            <a:off x="3791824" y="4030394"/>
            <a:ext cx="1554082" cy="129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 dirty="0">
                <a:solidFill>
                  <a:schemeClr val="tx1"/>
                </a:solidFill>
              </a:rPr>
              <a:t>4</a:t>
            </a:r>
          </a:p>
          <a:p>
            <a:pPr algn="ctr">
              <a:buClrTx/>
              <a:buFontTx/>
              <a:buNone/>
            </a:pPr>
            <a:r>
              <a:rPr lang="sv-SE" altLang="en-US" sz="2590" dirty="0" smtClean="0">
                <a:solidFill>
                  <a:schemeClr val="tx1"/>
                </a:solidFill>
              </a:rPr>
              <a:t>Hantera/ eliminera</a:t>
            </a:r>
            <a:endParaRPr lang="sv-SE" altLang="en-US" sz="2590" dirty="0">
              <a:solidFill>
                <a:schemeClr val="tx1"/>
              </a:solidFill>
            </a:endParaRPr>
          </a:p>
        </p:txBody>
      </p:sp>
      <p:sp>
        <p:nvSpPr>
          <p:cNvPr id="409613" name="Text Box 13"/>
          <p:cNvSpPr txBox="1">
            <a:spLocks noChangeArrowheads="1"/>
          </p:cNvSpPr>
          <p:nvPr/>
        </p:nvSpPr>
        <p:spPr bwMode="auto">
          <a:xfrm>
            <a:off x="5588866" y="4030395"/>
            <a:ext cx="1193243" cy="89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>
                <a:solidFill>
                  <a:schemeClr val="tx1"/>
                </a:solidFill>
              </a:rPr>
              <a:t>6</a:t>
            </a:r>
          </a:p>
          <a:p>
            <a:pPr algn="ctr">
              <a:buClrTx/>
              <a:buFontTx/>
              <a:buNone/>
            </a:pPr>
            <a:r>
              <a:rPr lang="sv-SE" altLang="en-US" sz="2590">
                <a:solidFill>
                  <a:schemeClr val="tx1"/>
                </a:solidFill>
              </a:rPr>
              <a:t>Bevaka</a:t>
            </a:r>
          </a:p>
        </p:txBody>
      </p:sp>
      <p:sp>
        <p:nvSpPr>
          <p:cNvPr id="409614" name="Text Box 14"/>
          <p:cNvSpPr txBox="1">
            <a:spLocks noChangeArrowheads="1"/>
          </p:cNvSpPr>
          <p:nvPr/>
        </p:nvSpPr>
        <p:spPr bwMode="auto">
          <a:xfrm>
            <a:off x="2416442" y="5351450"/>
            <a:ext cx="1342323" cy="129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 dirty="0">
                <a:solidFill>
                  <a:schemeClr val="tx1"/>
                </a:solidFill>
              </a:rPr>
              <a:t>5</a:t>
            </a:r>
          </a:p>
          <a:p>
            <a:pPr algn="ctr">
              <a:buClrTx/>
              <a:buFontTx/>
              <a:buNone/>
            </a:pPr>
            <a:r>
              <a:rPr lang="sv-SE" altLang="en-US" sz="2590" dirty="0" smtClean="0">
                <a:solidFill>
                  <a:schemeClr val="tx1"/>
                </a:solidFill>
              </a:rPr>
              <a:t>Hantera/</a:t>
            </a:r>
            <a:r>
              <a:rPr lang="sv-SE" altLang="en-US" sz="2590" dirty="0">
                <a:solidFill>
                  <a:schemeClr val="tx1"/>
                </a:solidFill>
              </a:rPr>
              <a:t/>
            </a:r>
            <a:br>
              <a:rPr lang="sv-SE" altLang="en-US" sz="2590" dirty="0">
                <a:solidFill>
                  <a:schemeClr val="tx1"/>
                </a:solidFill>
              </a:rPr>
            </a:br>
            <a:r>
              <a:rPr lang="sv-SE" altLang="en-US" sz="2590" dirty="0">
                <a:solidFill>
                  <a:schemeClr val="tx1"/>
                </a:solidFill>
              </a:rPr>
              <a:t>bevaka</a:t>
            </a:r>
          </a:p>
        </p:txBody>
      </p:sp>
      <p:sp>
        <p:nvSpPr>
          <p:cNvPr id="409615" name="Text Box 15"/>
          <p:cNvSpPr txBox="1">
            <a:spLocks noChangeArrowheads="1"/>
          </p:cNvSpPr>
          <p:nvPr/>
        </p:nvSpPr>
        <p:spPr bwMode="auto">
          <a:xfrm>
            <a:off x="3817526" y="5351451"/>
            <a:ext cx="1554083" cy="89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>
                <a:solidFill>
                  <a:schemeClr val="tx1"/>
                </a:solidFill>
              </a:rPr>
              <a:t>6</a:t>
            </a:r>
          </a:p>
          <a:p>
            <a:pPr algn="ctr">
              <a:buClrTx/>
              <a:buFontTx/>
              <a:buNone/>
            </a:pPr>
            <a:r>
              <a:rPr lang="sv-SE" altLang="en-US" sz="2590">
                <a:solidFill>
                  <a:schemeClr val="tx1"/>
                </a:solidFill>
              </a:rPr>
              <a:t>Bevaka</a:t>
            </a:r>
          </a:p>
        </p:txBody>
      </p:sp>
      <p:sp>
        <p:nvSpPr>
          <p:cNvPr id="409616" name="Text Box 16"/>
          <p:cNvSpPr txBox="1">
            <a:spLocks noChangeArrowheads="1"/>
          </p:cNvSpPr>
          <p:nvPr/>
        </p:nvSpPr>
        <p:spPr bwMode="auto">
          <a:xfrm>
            <a:off x="5614568" y="5351451"/>
            <a:ext cx="1193243" cy="899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>
                <a:solidFill>
                  <a:schemeClr val="tx1"/>
                </a:solidFill>
              </a:rPr>
              <a:t>6</a:t>
            </a:r>
          </a:p>
          <a:p>
            <a:pPr algn="ctr">
              <a:buClrTx/>
              <a:buFontTx/>
              <a:buNone/>
            </a:pPr>
            <a:r>
              <a:rPr lang="sv-SE" altLang="en-US" sz="2590">
                <a:solidFill>
                  <a:schemeClr val="tx1"/>
                </a:solidFill>
              </a:rPr>
              <a:t>Bevaka</a:t>
            </a:r>
          </a:p>
        </p:txBody>
      </p:sp>
      <p:sp>
        <p:nvSpPr>
          <p:cNvPr id="409617" name="Text Box 17"/>
          <p:cNvSpPr txBox="1">
            <a:spLocks noChangeArrowheads="1"/>
          </p:cNvSpPr>
          <p:nvPr/>
        </p:nvSpPr>
        <p:spPr bwMode="auto">
          <a:xfrm>
            <a:off x="696916" y="4263421"/>
            <a:ext cx="1022107" cy="50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>
                <a:solidFill>
                  <a:schemeClr val="tx1"/>
                </a:solidFill>
              </a:rPr>
              <a:t>Effekt</a:t>
            </a:r>
          </a:p>
        </p:txBody>
      </p:sp>
      <p:sp>
        <p:nvSpPr>
          <p:cNvPr id="409618" name="Text Box 18"/>
          <p:cNvSpPr txBox="1">
            <a:spLocks noChangeArrowheads="1"/>
          </p:cNvSpPr>
          <p:nvPr/>
        </p:nvSpPr>
        <p:spPr bwMode="auto">
          <a:xfrm>
            <a:off x="3534385" y="1619597"/>
            <a:ext cx="1787957" cy="500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7139" tIns="50513" rIns="97139" bIns="50513">
            <a:spAutoFit/>
          </a:bodyPr>
          <a:lstStyle/>
          <a:p>
            <a:pPr algn="ctr">
              <a:buClrTx/>
              <a:buFontTx/>
              <a:buNone/>
            </a:pPr>
            <a:r>
              <a:rPr lang="sv-SE" altLang="en-US" sz="2590">
                <a:solidFill>
                  <a:schemeClr val="tx1"/>
                </a:solidFill>
              </a:rPr>
              <a:t>Sannolikhet</a:t>
            </a:r>
          </a:p>
        </p:txBody>
      </p:sp>
      <p:sp>
        <p:nvSpPr>
          <p:cNvPr id="409619" name="Text Box 19"/>
          <p:cNvSpPr txBox="1">
            <a:spLocks noChangeArrowheads="1"/>
          </p:cNvSpPr>
          <p:nvPr/>
        </p:nvSpPr>
        <p:spPr bwMode="auto">
          <a:xfrm>
            <a:off x="2859718" y="2106211"/>
            <a:ext cx="4119089" cy="43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>
            <a:spAutoFit/>
          </a:bodyPr>
          <a:lstStyle>
            <a:lvl1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sv-SE" altLang="en-US" sz="2159">
                <a:latin typeface="Arial" panose="020B0604020202020204" pitchFamily="34" charset="0"/>
              </a:rPr>
              <a:t>H	M	L</a:t>
            </a:r>
          </a:p>
        </p:txBody>
      </p:sp>
      <p:sp>
        <p:nvSpPr>
          <p:cNvPr id="409620" name="Text Box 20"/>
          <p:cNvSpPr txBox="1">
            <a:spLocks noChangeArrowheads="1"/>
          </p:cNvSpPr>
          <p:nvPr/>
        </p:nvSpPr>
        <p:spPr bwMode="auto">
          <a:xfrm>
            <a:off x="1769975" y="3175392"/>
            <a:ext cx="388948" cy="309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>
            <a:spAutoFit/>
          </a:bodyPr>
          <a:lstStyle>
            <a:lvl1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0338" algn="l"/>
                <a:tab pos="28765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ClrTx/>
              <a:buFontTx/>
              <a:buNone/>
            </a:pPr>
            <a:r>
              <a:rPr lang="sv-SE" altLang="en-US" sz="2159">
                <a:latin typeface="Arial" panose="020B0604020202020204" pitchFamily="34" charset="0"/>
              </a:rPr>
              <a:t>H</a:t>
            </a:r>
          </a:p>
          <a:p>
            <a:pPr>
              <a:buClrTx/>
              <a:buFontTx/>
              <a:buNone/>
            </a:pPr>
            <a:endParaRPr lang="sv-SE" altLang="en-US" sz="2159">
              <a:latin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sv-SE" altLang="en-US" sz="2159">
              <a:latin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sv-SE" altLang="en-US" sz="2159">
              <a:latin typeface="Arial" panose="020B0604020202020204" pitchFamily="34" charset="0"/>
            </a:endParaRPr>
          </a:p>
          <a:p>
            <a:pPr>
              <a:buClrTx/>
              <a:buFontTx/>
              <a:buNone/>
            </a:pPr>
            <a:r>
              <a:rPr lang="sv-SE" altLang="en-US" sz="2159">
                <a:latin typeface="Arial" panose="020B0604020202020204" pitchFamily="34" charset="0"/>
              </a:rPr>
              <a:t>M</a:t>
            </a:r>
          </a:p>
          <a:p>
            <a:pPr>
              <a:buClrTx/>
              <a:buFontTx/>
              <a:buNone/>
            </a:pPr>
            <a:endParaRPr lang="sv-SE" altLang="en-US" sz="2159">
              <a:latin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sv-SE" altLang="en-US" sz="2159">
              <a:latin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sv-SE" altLang="en-US" sz="2159">
              <a:latin typeface="Arial" panose="020B0604020202020204" pitchFamily="34" charset="0"/>
            </a:endParaRPr>
          </a:p>
          <a:p>
            <a:pPr>
              <a:buClrTx/>
              <a:buFontTx/>
              <a:buNone/>
            </a:pPr>
            <a:r>
              <a:rPr lang="sv-SE" altLang="en-US" sz="2159">
                <a:latin typeface="Arial" panose="020B0604020202020204" pitchFamily="34" charset="0"/>
              </a:rPr>
              <a:t>L</a:t>
            </a:r>
          </a:p>
        </p:txBody>
      </p:sp>
      <p:pic>
        <p:nvPicPr>
          <p:cNvPr id="409621" name="Picture 21" descr="TN01167_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33809" y="2847731"/>
            <a:ext cx="2419365" cy="28751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3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52838" y="7007225"/>
            <a:ext cx="3386137" cy="401638"/>
          </a:xfrm>
        </p:spPr>
        <p:txBody>
          <a:bodyPr anchor="ctr"/>
          <a:lstStyle/>
          <a:p>
            <a:pPr algn="ctr"/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</a:rPr>
              <a:t>www.inission.com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>
            <a:off x="3793550" y="2589860"/>
            <a:ext cx="12910" cy="398689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139" tIns="50513" rIns="97139" bIns="50513" anchor="ctr"/>
          <a:lstStyle/>
          <a:p>
            <a:endParaRPr lang="en-US" sz="2590"/>
          </a:p>
        </p:txBody>
      </p:sp>
    </p:spTree>
    <p:extLst>
      <p:ext uri="{BB962C8B-B14F-4D97-AF65-F5344CB8AC3E}">
        <p14:creationId xmlns:p14="http://schemas.microsoft.com/office/powerpoint/2010/main" val="115355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00334" y="7270098"/>
            <a:ext cx="2227461" cy="493468"/>
          </a:xfrm>
          <a:prstGeom prst="rect">
            <a:avLst/>
          </a:prstGeom>
        </p:spPr>
        <p:txBody>
          <a:bodyPr/>
          <a:lstStyle/>
          <a:p>
            <a:fld id="{07436A77-3DDA-483C-9F5B-92CFBD0FA54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sz="3200" dirty="0" err="1"/>
              <a:t>Minirisk</a:t>
            </a:r>
            <a:r>
              <a:rPr lang="sv-SE" altLang="en-US" sz="3200" dirty="0"/>
              <a:t> – Föreslå åtgärder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93456" indent="-493456">
              <a:lnSpc>
                <a:spcPct val="80000"/>
              </a:lnSpc>
            </a:pPr>
            <a:r>
              <a:rPr lang="sv-SE" altLang="en-US" sz="2590" dirty="0"/>
              <a:t>Redovisa</a:t>
            </a:r>
          </a:p>
          <a:p>
            <a:pPr marL="493456" indent="-493456">
              <a:lnSpc>
                <a:spcPct val="80000"/>
              </a:lnSpc>
              <a:buFontTx/>
              <a:buAutoNum type="arabicPeriod"/>
            </a:pPr>
            <a:r>
              <a:rPr lang="sv-SE" altLang="en-US" sz="2590" b="0" dirty="0"/>
              <a:t>Effekter på måluppfyllelse, tid, kostnad, kvalitet utan åtgärd</a:t>
            </a:r>
          </a:p>
          <a:p>
            <a:pPr marL="493456" indent="-493456">
              <a:lnSpc>
                <a:spcPct val="80000"/>
              </a:lnSpc>
              <a:buFontTx/>
              <a:buAutoNum type="arabicPeriod"/>
            </a:pPr>
            <a:r>
              <a:rPr lang="sv-SE" altLang="en-US" sz="2590" b="0" dirty="0"/>
              <a:t>Förslag för att eliminera eller hantera risken</a:t>
            </a:r>
          </a:p>
          <a:p>
            <a:pPr marL="493456" indent="-493456">
              <a:lnSpc>
                <a:spcPct val="80000"/>
              </a:lnSpc>
              <a:buFontTx/>
              <a:buAutoNum type="arabicPeriod"/>
            </a:pPr>
            <a:r>
              <a:rPr lang="sv-SE" altLang="en-US" sz="2590" b="0" dirty="0"/>
              <a:t>Kostnaden för åtgärden</a:t>
            </a:r>
          </a:p>
          <a:p>
            <a:pPr marL="493456" indent="-493456">
              <a:lnSpc>
                <a:spcPct val="80000"/>
              </a:lnSpc>
              <a:buFontTx/>
              <a:buAutoNum type="arabicPeriod"/>
            </a:pPr>
            <a:r>
              <a:rPr lang="sv-SE" altLang="en-US" sz="2590" b="0" dirty="0"/>
              <a:t>Effekter på måluppfyllelse, tid, kostnad, kvalitet med åtgärd</a:t>
            </a:r>
          </a:p>
          <a:p>
            <a:pPr marL="493456" indent="-493456">
              <a:lnSpc>
                <a:spcPct val="80000"/>
              </a:lnSpc>
              <a:buFontTx/>
              <a:buAutoNum type="arabicPeriod"/>
            </a:pPr>
            <a:r>
              <a:rPr lang="sv-SE" altLang="en-US" sz="2590" b="0" dirty="0"/>
              <a:t>Möjligheter</a:t>
            </a:r>
          </a:p>
          <a:p>
            <a:pPr marL="493456" indent="-493456">
              <a:lnSpc>
                <a:spcPct val="80000"/>
              </a:lnSpc>
              <a:buFontTx/>
              <a:buAutoNum type="arabicPeriod"/>
            </a:pPr>
            <a:r>
              <a:rPr lang="sv-SE" altLang="en-US" sz="2590" b="0" dirty="0"/>
              <a:t>Uppföljning</a:t>
            </a:r>
          </a:p>
          <a:p>
            <a:pPr marL="493456" indent="-493456">
              <a:lnSpc>
                <a:spcPct val="80000"/>
              </a:lnSpc>
              <a:buFontTx/>
              <a:buAutoNum type="arabicPeriod"/>
            </a:pPr>
            <a:r>
              <a:rPr lang="sv-SE" altLang="en-US" sz="2590" b="0" dirty="0"/>
              <a:t>Förslag till ansvarig</a:t>
            </a:r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52838" y="7007225"/>
            <a:ext cx="3386137" cy="401638"/>
          </a:xfrm>
        </p:spPr>
        <p:txBody>
          <a:bodyPr anchor="ctr"/>
          <a:lstStyle/>
          <a:p>
            <a:pPr algn="ctr"/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</a:rPr>
              <a:t>www.inission.com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5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500334" y="7270098"/>
            <a:ext cx="2227461" cy="493468"/>
          </a:xfrm>
          <a:prstGeom prst="rect">
            <a:avLst/>
          </a:prstGeom>
        </p:spPr>
        <p:txBody>
          <a:bodyPr/>
          <a:lstStyle/>
          <a:p>
            <a:fld id="{1EF92B5C-9FFA-428D-B1A0-516F35EE67B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1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sz="3200" dirty="0"/>
              <a:t>Vanliga risker</a:t>
            </a:r>
          </a:p>
        </p:txBody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1886" y="1691605"/>
            <a:ext cx="9088041" cy="4699942"/>
          </a:xfrm>
        </p:spPr>
        <p:txBody>
          <a:bodyPr/>
          <a:lstStyle/>
          <a:p>
            <a:pPr marL="306697" indent="-306697">
              <a:lnSpc>
                <a:spcPct val="80000"/>
              </a:lnSpc>
              <a:tabLst>
                <a:tab pos="4449671" algn="l"/>
              </a:tabLst>
            </a:pPr>
            <a:r>
              <a:rPr lang="sv-SE" altLang="en-US" dirty="0"/>
              <a:t>Risker 	Förslag till åtgärder</a:t>
            </a:r>
          </a:p>
          <a:p>
            <a:pPr marL="306697" indent="-306697">
              <a:lnSpc>
                <a:spcPct val="80000"/>
              </a:lnSpc>
              <a:tabLst>
                <a:tab pos="4449671" algn="l"/>
              </a:tabLst>
            </a:pPr>
            <a:r>
              <a:rPr lang="sv-SE" altLang="en-US" sz="1800" b="0" dirty="0"/>
              <a:t>Personbortfall	Planering, utbildning, ställföreträdare</a:t>
            </a:r>
          </a:p>
          <a:p>
            <a:pPr marL="306697" indent="-306697">
              <a:lnSpc>
                <a:spcPct val="80000"/>
              </a:lnSpc>
              <a:tabLst>
                <a:tab pos="4449671" algn="l"/>
              </a:tabLst>
            </a:pPr>
            <a:r>
              <a:rPr lang="sv-SE" altLang="en-US" sz="1800" b="0" dirty="0"/>
              <a:t>Orealistisk tidplan/budget	Etappvis utveckling, återanvändning, 	avgränsningar, utreda krav, noggrann 	detaljplanering</a:t>
            </a:r>
          </a:p>
          <a:p>
            <a:pPr marL="306697" indent="-306697">
              <a:lnSpc>
                <a:spcPct val="80000"/>
              </a:lnSpc>
              <a:tabLst>
                <a:tab pos="4449671" algn="l"/>
              </a:tabLst>
            </a:pPr>
            <a:r>
              <a:rPr lang="sv-SE" altLang="en-US" sz="1800" b="0" dirty="0"/>
              <a:t>Fel funktioner utvecklas	</a:t>
            </a:r>
            <a:r>
              <a:rPr lang="sv-SE" altLang="en-US" sz="1800" b="0" dirty="0" err="1"/>
              <a:t>Prototyping</a:t>
            </a:r>
            <a:r>
              <a:rPr lang="sv-SE" altLang="en-US" sz="1800" b="0" dirty="0"/>
              <a:t>, tidiga användarmanualer, 	involvera användare</a:t>
            </a:r>
          </a:p>
          <a:p>
            <a:pPr marL="306697" indent="-306697">
              <a:lnSpc>
                <a:spcPct val="80000"/>
              </a:lnSpc>
              <a:tabLst>
                <a:tab pos="4449671" algn="l"/>
              </a:tabLst>
            </a:pPr>
            <a:r>
              <a:rPr lang="sv-SE" altLang="en-US" sz="1800" b="0" dirty="0" err="1"/>
              <a:t>Kromlister</a:t>
            </a:r>
            <a:r>
              <a:rPr lang="sv-SE" altLang="en-US" sz="1800" b="0" dirty="0"/>
              <a:t>, onödiga finesser	Tydliga avgränsningar, nytto-	/kostnadsanalys, tydliga åtaganden</a:t>
            </a:r>
          </a:p>
          <a:p>
            <a:pPr marL="306697" indent="-306697">
              <a:lnSpc>
                <a:spcPct val="80000"/>
              </a:lnSpc>
              <a:tabLst>
                <a:tab pos="4449671" algn="l"/>
              </a:tabLst>
            </a:pPr>
            <a:r>
              <a:rPr lang="sv-SE" altLang="en-US" sz="1800" b="0" dirty="0"/>
              <a:t>Förändrade krav	Ändringshantering, </a:t>
            </a:r>
            <a:r>
              <a:rPr lang="sv-SE" altLang="en-US" sz="1800" b="0" dirty="0" err="1"/>
              <a:t>utgåveplanering</a:t>
            </a:r>
            <a:r>
              <a:rPr lang="sv-SE" altLang="en-US" sz="1800" b="0" dirty="0"/>
              <a:t>, visa 	tydliga konsekvenser</a:t>
            </a:r>
          </a:p>
          <a:p>
            <a:pPr marL="306697" indent="-306697">
              <a:lnSpc>
                <a:spcPct val="80000"/>
              </a:lnSpc>
              <a:tabLst>
                <a:tab pos="4449671" algn="l"/>
              </a:tabLst>
            </a:pPr>
            <a:r>
              <a:rPr lang="sv-SE" altLang="en-US" sz="1800" b="0" dirty="0"/>
              <a:t>Brister i inleveranser	Granskning, uppföljning, kolla referenser, 	provleveranser</a:t>
            </a:r>
          </a:p>
          <a:p>
            <a:pPr marL="306697" indent="-306697">
              <a:lnSpc>
                <a:spcPct val="80000"/>
              </a:lnSpc>
              <a:tabLst>
                <a:tab pos="4449671" algn="l"/>
              </a:tabLst>
            </a:pPr>
            <a:r>
              <a:rPr lang="sv-SE" altLang="en-US" sz="1800" b="0" dirty="0"/>
              <a:t>Konstruktions- eller 	Simulering, </a:t>
            </a:r>
            <a:r>
              <a:rPr lang="sv-SE" altLang="en-US" sz="1800" b="0" dirty="0" err="1"/>
              <a:t>prototyping</a:t>
            </a:r>
            <a:r>
              <a:rPr lang="sv-SE" altLang="en-US" sz="1800" b="0" dirty="0"/>
              <a:t>, prov, trimning</a:t>
            </a:r>
            <a:br>
              <a:rPr lang="sv-SE" altLang="en-US" sz="1800" b="0" dirty="0"/>
            </a:br>
            <a:r>
              <a:rPr lang="sv-SE" altLang="en-US" sz="1800" b="0" dirty="0"/>
              <a:t> utvecklingsproblem</a:t>
            </a:r>
          </a:p>
          <a:p>
            <a:pPr marL="306697" indent="-306697">
              <a:lnSpc>
                <a:spcPct val="80000"/>
              </a:lnSpc>
              <a:tabLst>
                <a:tab pos="4449671" algn="l"/>
              </a:tabLst>
            </a:pPr>
            <a:r>
              <a:rPr lang="sv-SE" altLang="en-US" sz="1800" b="0" dirty="0"/>
              <a:t>Begränsningar i grundkomponenter	Tekniska analyser, </a:t>
            </a:r>
            <a:r>
              <a:rPr lang="sv-SE" altLang="en-US" sz="1800" b="0" dirty="0" err="1" smtClean="0"/>
              <a:t>prototyping</a:t>
            </a:r>
            <a:endParaRPr lang="sv-SE" altLang="en-US" sz="1800" b="0" dirty="0"/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3652838" y="7007225"/>
            <a:ext cx="3386137" cy="401638"/>
          </a:xfrm>
        </p:spPr>
        <p:txBody>
          <a:bodyPr anchor="ctr"/>
          <a:lstStyle/>
          <a:p>
            <a:pPr algn="ctr"/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</a:rPr>
              <a:t>www.inission.com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09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90" y="3308350"/>
            <a:ext cx="5783262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 anchor="ctr"/>
          <a:lstStyle/>
          <a:p>
            <a:pPr algn="ctr"/>
            <a:r>
              <a:rPr lang="sv-SE" sz="1200" dirty="0" smtClean="0">
                <a:solidFill>
                  <a:schemeClr val="tx1">
                    <a:tint val="75000"/>
                  </a:schemeClr>
                </a:solidFill>
              </a:rPr>
              <a:t>www.inission.com</a:t>
            </a:r>
            <a:endParaRPr lang="en-US" sz="12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6879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charset="-122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11533</TotalTime>
  <Words>252</Words>
  <Application>Microsoft Office PowerPoint</Application>
  <PresentationFormat>Custom</PresentationFormat>
  <Paragraphs>115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Microsoft YaHei</vt:lpstr>
      <vt:lpstr>Arial</vt:lpstr>
      <vt:lpstr>Times New Roman</vt:lpstr>
      <vt:lpstr>Office-tema</vt:lpstr>
      <vt:lpstr>Vad är riskanalys?</vt:lpstr>
      <vt:lpstr>Riskanalys är att:</vt:lpstr>
      <vt:lpstr>Riskanalys</vt:lpstr>
      <vt:lpstr>Riskanalys – När?</vt:lpstr>
      <vt:lpstr>Minirisk – Hur?</vt:lpstr>
      <vt:lpstr>Minirisk - Prioritera</vt:lpstr>
      <vt:lpstr>Minirisk – Föreslå åtgärder</vt:lpstr>
      <vt:lpstr>Vanliga risker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Inission presentation</dc:title>
  <dc:creator>Olle Hulteberg</dc:creator>
  <cp:lastModifiedBy>Olsson, Gunnar</cp:lastModifiedBy>
  <cp:revision>522</cp:revision>
  <cp:lastPrinted>2014-12-03T10:51:00Z</cp:lastPrinted>
  <dcterms:created xsi:type="dcterms:W3CDTF">2002-01-10T16:19:04Z</dcterms:created>
  <dcterms:modified xsi:type="dcterms:W3CDTF">2015-05-19T20:10:12Z</dcterms:modified>
</cp:coreProperties>
</file>